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14"/>
  </p:notesMasterIdLst>
  <p:sldIdLst>
    <p:sldId id="277" r:id="rId2"/>
    <p:sldId id="278" r:id="rId3"/>
    <p:sldId id="279" r:id="rId4"/>
    <p:sldId id="280" r:id="rId5"/>
    <p:sldId id="281" r:id="rId6"/>
    <p:sldId id="282" r:id="rId7"/>
    <p:sldId id="283" r:id="rId8"/>
    <p:sldId id="284" r:id="rId9"/>
    <p:sldId id="285" r:id="rId10"/>
    <p:sldId id="287" r:id="rId11"/>
    <p:sldId id="288" r:id="rId12"/>
    <p:sldId id="289"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33" autoAdjust="0"/>
    <p:restoredTop sz="93842" autoAdjust="0"/>
  </p:normalViewPr>
  <p:slideViewPr>
    <p:cSldViewPr snapToGrid="0">
      <p:cViewPr varScale="1">
        <p:scale>
          <a:sx n="93" d="100"/>
          <a:sy n="93" d="100"/>
        </p:scale>
        <p:origin x="108" y="1308"/>
      </p:cViewPr>
      <p:guideLst/>
    </p:cSldViewPr>
  </p:slideViewPr>
  <p:notesTextViewPr>
    <p:cViewPr>
      <p:scale>
        <a:sx n="1" d="1"/>
        <a:sy n="1" d="1"/>
      </p:scale>
      <p:origin x="0" y="0"/>
    </p:cViewPr>
  </p:notesTextViewPr>
  <p:notesViewPr>
    <p:cSldViewPr snapToGrid="0">
      <p:cViewPr varScale="1">
        <p:scale>
          <a:sx n="65" d="100"/>
          <a:sy n="65" d="100"/>
        </p:scale>
        <p:origin x="3276" y="12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1AEBA-C95D-4E2A-8800-E2D704AABA59}" type="datetimeFigureOut">
              <a:rPr lang="en-US" smtClean="0"/>
              <a:t>2/14/2019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309DE4-C879-42A4-822A-91E0703F5BE3}" type="slidenum">
              <a:rPr lang="en-US" smtClean="0"/>
              <a:t>‹#›</a:t>
            </a:fld>
            <a:endParaRPr lang="en-US"/>
          </a:p>
        </p:txBody>
      </p:sp>
    </p:spTree>
    <p:extLst>
      <p:ext uri="{BB962C8B-B14F-4D97-AF65-F5344CB8AC3E}">
        <p14:creationId xmlns:p14="http://schemas.microsoft.com/office/powerpoint/2010/main" val="27727038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a:ln/>
        </p:spPr>
        <p:txBody>
          <a:bodyPr/>
          <a:lstStyle/>
          <a:p>
            <a:pPr eaLnBrk="1" hangingPunct="1"/>
            <a:endParaRPr lang="en-US" dirty="0"/>
          </a:p>
        </p:txBody>
      </p:sp>
      <p:sp>
        <p:nvSpPr>
          <p:cNvPr id="15364" name="Slide Number Placeholder 3"/>
          <p:cNvSpPr>
            <a:spLocks noGrp="1"/>
          </p:cNvSpPr>
          <p:nvPr>
            <p:ph type="sldNum" sz="quarter" idx="5"/>
          </p:nvPr>
        </p:nvSpPr>
        <p:spPr>
          <a:noFill/>
        </p:spPr>
        <p:txBody>
          <a:bodyPr/>
          <a:lstStyle/>
          <a:p>
            <a:fld id="{8138B2C6-AFE4-478E-8580-BC279878F9FA}" type="slidenum">
              <a:rPr lang="en-US" smtClean="0"/>
              <a:pPr/>
              <a:t>1</a:t>
            </a:fld>
            <a:endParaRPr lang="en-US"/>
          </a:p>
        </p:txBody>
      </p:sp>
    </p:spTree>
    <p:extLst>
      <p:ext uri="{BB962C8B-B14F-4D97-AF65-F5344CB8AC3E}">
        <p14:creationId xmlns:p14="http://schemas.microsoft.com/office/powerpoint/2010/main" val="9528397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2</a:t>
            </a:fld>
            <a:endParaRPr lang="en-US"/>
          </a:p>
        </p:txBody>
      </p:sp>
    </p:spTree>
    <p:extLst>
      <p:ext uri="{BB962C8B-B14F-4D97-AF65-F5344CB8AC3E}">
        <p14:creationId xmlns:p14="http://schemas.microsoft.com/office/powerpoint/2010/main" val="170430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3</a:t>
            </a:fld>
            <a:endParaRPr lang="en-US"/>
          </a:p>
        </p:txBody>
      </p:sp>
    </p:spTree>
    <p:extLst>
      <p:ext uri="{BB962C8B-B14F-4D97-AF65-F5344CB8AC3E}">
        <p14:creationId xmlns:p14="http://schemas.microsoft.com/office/powerpoint/2010/main" val="2030357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4309DE4-C879-42A4-822A-91E0703F5BE3}" type="slidenum">
              <a:rPr lang="en-US" smtClean="0"/>
              <a:t>4</a:t>
            </a:fld>
            <a:endParaRPr lang="en-US"/>
          </a:p>
        </p:txBody>
      </p:sp>
    </p:spTree>
    <p:extLst>
      <p:ext uri="{BB962C8B-B14F-4D97-AF65-F5344CB8AC3E}">
        <p14:creationId xmlns:p14="http://schemas.microsoft.com/office/powerpoint/2010/main" val="3033225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5</a:t>
            </a:fld>
            <a:endParaRPr lang="en-US"/>
          </a:p>
        </p:txBody>
      </p:sp>
    </p:spTree>
    <p:extLst>
      <p:ext uri="{BB962C8B-B14F-4D97-AF65-F5344CB8AC3E}">
        <p14:creationId xmlns:p14="http://schemas.microsoft.com/office/powerpoint/2010/main" val="1069254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6</a:t>
            </a:fld>
            <a:endParaRPr lang="en-US"/>
          </a:p>
        </p:txBody>
      </p:sp>
    </p:spTree>
    <p:extLst>
      <p:ext uri="{BB962C8B-B14F-4D97-AF65-F5344CB8AC3E}">
        <p14:creationId xmlns:p14="http://schemas.microsoft.com/office/powerpoint/2010/main" val="4016430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7</a:t>
            </a:fld>
            <a:endParaRPr lang="en-US"/>
          </a:p>
        </p:txBody>
      </p:sp>
    </p:spTree>
    <p:extLst>
      <p:ext uri="{BB962C8B-B14F-4D97-AF65-F5344CB8AC3E}">
        <p14:creationId xmlns:p14="http://schemas.microsoft.com/office/powerpoint/2010/main" val="3434807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8</a:t>
            </a:fld>
            <a:endParaRPr lang="en-US"/>
          </a:p>
        </p:txBody>
      </p:sp>
    </p:spTree>
    <p:extLst>
      <p:ext uri="{BB962C8B-B14F-4D97-AF65-F5344CB8AC3E}">
        <p14:creationId xmlns:p14="http://schemas.microsoft.com/office/powerpoint/2010/main" val="1512503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9</a:t>
            </a:fld>
            <a:endParaRPr lang="en-US"/>
          </a:p>
        </p:txBody>
      </p:sp>
    </p:spTree>
    <p:extLst>
      <p:ext uri="{BB962C8B-B14F-4D97-AF65-F5344CB8AC3E}">
        <p14:creationId xmlns:p14="http://schemas.microsoft.com/office/powerpoint/2010/main" val="38511597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85750" y="4205288"/>
            <a:ext cx="6200110" cy="7696199"/>
          </a:xfrm>
        </p:spPr>
        <p:txBody>
          <a:bodyPr/>
          <a:lstStyle/>
          <a:p>
            <a:endParaRPr lang="en-US" dirty="0"/>
          </a:p>
        </p:txBody>
      </p:sp>
      <p:sp>
        <p:nvSpPr>
          <p:cNvPr id="4" name="Slide Number Placeholder 3"/>
          <p:cNvSpPr>
            <a:spLocks noGrp="1"/>
          </p:cNvSpPr>
          <p:nvPr>
            <p:ph type="sldNum" sz="quarter" idx="10"/>
          </p:nvPr>
        </p:nvSpPr>
        <p:spPr/>
        <p:txBody>
          <a:bodyPr/>
          <a:lstStyle/>
          <a:p>
            <a:fld id="{F4BCD0B3-81A4-47E2-9679-301900FC5255}" type="slidenum">
              <a:rPr lang="en-US" smtClean="0"/>
              <a:t>10</a:t>
            </a:fld>
            <a:endParaRPr lang="en-US"/>
          </a:p>
        </p:txBody>
      </p:sp>
    </p:spTree>
    <p:extLst>
      <p:ext uri="{BB962C8B-B14F-4D97-AF65-F5344CB8AC3E}">
        <p14:creationId xmlns:p14="http://schemas.microsoft.com/office/powerpoint/2010/main" val="114768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829E764-CF62-4421-9EED-49AB3C7A66FC}" type="slidenum">
              <a:rPr lang="en-US" smtClean="0"/>
              <a:t>11</a:t>
            </a:fld>
            <a:endParaRPr lang="en-US"/>
          </a:p>
        </p:txBody>
      </p:sp>
    </p:spTree>
    <p:extLst>
      <p:ext uri="{BB962C8B-B14F-4D97-AF65-F5344CB8AC3E}">
        <p14:creationId xmlns:p14="http://schemas.microsoft.com/office/powerpoint/2010/main" val="2901899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71463" y="4343400"/>
            <a:ext cx="6281737" cy="10058400"/>
          </a:xfrm>
        </p:spPr>
        <p:txBody>
          <a:bodyPr/>
          <a:lstStyle/>
          <a:p>
            <a:endParaRPr lang="en-US" dirty="0"/>
          </a:p>
        </p:txBody>
      </p:sp>
      <p:sp>
        <p:nvSpPr>
          <p:cNvPr id="4" name="Slide Number Placeholder 3"/>
          <p:cNvSpPr>
            <a:spLocks noGrp="1"/>
          </p:cNvSpPr>
          <p:nvPr>
            <p:ph type="sldNum" sz="quarter" idx="10"/>
          </p:nvPr>
        </p:nvSpPr>
        <p:spPr/>
        <p:txBody>
          <a:bodyPr/>
          <a:lstStyle/>
          <a:p>
            <a:fld id="{3829E764-CF62-4421-9EED-49AB3C7A66FC}" type="slidenum">
              <a:rPr lang="en-US" smtClean="0"/>
              <a:t>12</a:t>
            </a:fld>
            <a:endParaRPr lang="en-US"/>
          </a:p>
        </p:txBody>
      </p:sp>
    </p:spTree>
    <p:extLst>
      <p:ext uri="{BB962C8B-B14F-4D97-AF65-F5344CB8AC3E}">
        <p14:creationId xmlns:p14="http://schemas.microsoft.com/office/powerpoint/2010/main" val="2441116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3563178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24151994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121994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F6AADA4-775D-4500-A5E1-2E3B5E7A3FFA}"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3476403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F6AADA4-775D-4500-A5E1-2E3B5E7A3FFA}" type="datetimeFigureOut">
              <a:rPr lang="en-US" smtClean="0"/>
              <a:t>2/14/2019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1193897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F6AADA4-775D-4500-A5E1-2E3B5E7A3FFA}" type="datetimeFigureOut">
              <a:rPr lang="en-US" smtClean="0"/>
              <a:t>2/14/2019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097745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6AADA4-775D-4500-A5E1-2E3B5E7A3FFA}" type="datetimeFigureOut">
              <a:rPr lang="en-US" smtClean="0"/>
              <a:t>2/14/2019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1826611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F6AADA4-775D-4500-A5E1-2E3B5E7A3FFA}"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13059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AF6AADA4-775D-4500-A5E1-2E3B5E7A3FFA}" type="datetimeFigureOut">
              <a:rPr lang="en-US" smtClean="0"/>
              <a:t>2/14/2019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2969100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66264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515009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0069391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090898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3207595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1718407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F6AADA4-775D-4500-A5E1-2E3B5E7A3FFA}" type="datetimeFigureOut">
              <a:rPr lang="en-US" smtClean="0"/>
              <a:t>2/14/2019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EDBC7-89B9-401D-BA7A-45E4A37AD3F7}" type="slidenum">
              <a:rPr lang="en-US" smtClean="0"/>
              <a:t>‹#›</a:t>
            </a:fld>
            <a:endParaRPr lang="en-US"/>
          </a:p>
        </p:txBody>
      </p:sp>
    </p:spTree>
    <p:extLst>
      <p:ext uri="{BB962C8B-B14F-4D97-AF65-F5344CB8AC3E}">
        <p14:creationId xmlns:p14="http://schemas.microsoft.com/office/powerpoint/2010/main" val="40086741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F6AADA4-775D-4500-A5E1-2E3B5E7A3FFA}" type="datetimeFigureOut">
              <a:rPr lang="en-US" smtClean="0"/>
              <a:t>2/14/2019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7FEDBC7-89B9-401D-BA7A-45E4A37AD3F7}" type="slidenum">
              <a:rPr lang="en-US" smtClean="0"/>
              <a:t>‹#›</a:t>
            </a:fld>
            <a:endParaRPr lang="en-US"/>
          </a:p>
        </p:txBody>
      </p:sp>
    </p:spTree>
    <p:extLst>
      <p:ext uri="{BB962C8B-B14F-4D97-AF65-F5344CB8AC3E}">
        <p14:creationId xmlns:p14="http://schemas.microsoft.com/office/powerpoint/2010/main" val="2125868921"/>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45432" y="173736"/>
            <a:ext cx="10393840" cy="685800"/>
          </a:xfrm>
        </p:spPr>
        <p:txBody>
          <a:bodyPr>
            <a:normAutofit/>
          </a:bodyPr>
          <a:lstStyle/>
          <a:p>
            <a:pPr eaLnBrk="1" hangingPunct="1"/>
            <a:r>
              <a:rPr lang="en-US" sz="3800" b="1" dirty="0">
                <a:solidFill>
                  <a:schemeClr val="tx1"/>
                </a:solidFill>
                <a:latin typeface="Cambria" panose="02040503050406030204" pitchFamily="18" charset="0"/>
              </a:rPr>
              <a:t>Economic Approach to Explain Inequality</a:t>
            </a:r>
          </a:p>
        </p:txBody>
      </p:sp>
      <p:sp>
        <p:nvSpPr>
          <p:cNvPr id="3075" name="Rectangle 3"/>
          <p:cNvSpPr>
            <a:spLocks noGrp="1" noChangeArrowheads="1"/>
          </p:cNvSpPr>
          <p:nvPr>
            <p:ph sz="half" idx="1"/>
          </p:nvPr>
        </p:nvSpPr>
        <p:spPr>
          <a:xfrm>
            <a:off x="304800" y="970788"/>
            <a:ext cx="5149516" cy="5887212"/>
          </a:xfrm>
        </p:spPr>
        <p:txBody>
          <a:bodyPr>
            <a:normAutofit fontScale="85000" lnSpcReduction="20000"/>
          </a:bodyPr>
          <a:lstStyle/>
          <a:p>
            <a:pPr algn="ctr" eaLnBrk="1" hangingPunct="1">
              <a:lnSpc>
                <a:spcPct val="80000"/>
              </a:lnSpc>
              <a:buFontTx/>
              <a:buNone/>
            </a:pPr>
            <a:r>
              <a:rPr lang="en-US" sz="2600" b="1" u="sng" dirty="0"/>
              <a:t>Functionalist Theorists</a:t>
            </a:r>
          </a:p>
          <a:p>
            <a:pPr eaLnBrk="1" hangingPunct="1">
              <a:lnSpc>
                <a:spcPct val="80000"/>
              </a:lnSpc>
            </a:pPr>
            <a:r>
              <a:rPr lang="en-US" sz="2600" dirty="0"/>
              <a:t>Necessary for society to fill economic positions with qualified individuals.</a:t>
            </a:r>
          </a:p>
          <a:p>
            <a:pPr marL="114300" indent="0">
              <a:lnSpc>
                <a:spcPct val="80000"/>
              </a:lnSpc>
              <a:buNone/>
            </a:pPr>
            <a:endParaRPr lang="en-US" sz="2600" dirty="0"/>
          </a:p>
          <a:p>
            <a:pPr eaLnBrk="1" hangingPunct="1">
              <a:lnSpc>
                <a:spcPct val="80000"/>
              </a:lnSpc>
            </a:pPr>
            <a:r>
              <a:rPr lang="en-US" sz="2600" dirty="0"/>
              <a:t>Serves the “greater good;”  natural part of the world.</a:t>
            </a:r>
          </a:p>
          <a:p>
            <a:pPr marL="114300" indent="0">
              <a:lnSpc>
                <a:spcPct val="80000"/>
              </a:lnSpc>
              <a:buNone/>
            </a:pPr>
            <a:endParaRPr lang="en-US" sz="2600" dirty="0"/>
          </a:p>
          <a:p>
            <a:pPr eaLnBrk="1" hangingPunct="1">
              <a:lnSpc>
                <a:spcPct val="80000"/>
              </a:lnSpc>
            </a:pPr>
            <a:r>
              <a:rPr lang="en-US" sz="2600" dirty="0"/>
              <a:t>Schools socialize students to aspire to unequal positions through a selective reward system   (moral &amp; cognitive achievement).</a:t>
            </a:r>
          </a:p>
          <a:p>
            <a:pPr marL="114300" indent="0">
              <a:lnSpc>
                <a:spcPct val="80000"/>
              </a:lnSpc>
              <a:buNone/>
            </a:pPr>
            <a:endParaRPr lang="en-US" sz="2600" dirty="0"/>
          </a:p>
          <a:p>
            <a:pPr eaLnBrk="1" hangingPunct="1">
              <a:lnSpc>
                <a:spcPct val="80000"/>
              </a:lnSpc>
            </a:pPr>
            <a:r>
              <a:rPr lang="en-US" sz="2600" dirty="0"/>
              <a:t>Unequal reward system is justified because ability is innate, so schools must gear children toward economic positions that “fit” their ability.</a:t>
            </a:r>
          </a:p>
          <a:p>
            <a:pPr eaLnBrk="1" hangingPunct="1">
              <a:lnSpc>
                <a:spcPct val="80000"/>
              </a:lnSpc>
            </a:pPr>
            <a:endParaRPr lang="en-US" sz="2600" dirty="0"/>
          </a:p>
          <a:p>
            <a:pPr eaLnBrk="1" hangingPunct="1">
              <a:lnSpc>
                <a:spcPct val="80000"/>
              </a:lnSpc>
            </a:pPr>
            <a:r>
              <a:rPr lang="en-US" sz="2600" dirty="0"/>
              <a:t>Schools help reproduce economic and class inequality across generations.</a:t>
            </a:r>
          </a:p>
        </p:txBody>
      </p:sp>
      <p:sp>
        <p:nvSpPr>
          <p:cNvPr id="3076" name="Rectangle 4"/>
          <p:cNvSpPr>
            <a:spLocks noGrp="1" noChangeArrowheads="1"/>
          </p:cNvSpPr>
          <p:nvPr>
            <p:ph sz="half" idx="2"/>
          </p:nvPr>
        </p:nvSpPr>
        <p:spPr>
          <a:xfrm>
            <a:off x="5583936" y="970788"/>
            <a:ext cx="6047232" cy="5815584"/>
          </a:xfrm>
        </p:spPr>
        <p:txBody>
          <a:bodyPr>
            <a:normAutofit fontScale="85000" lnSpcReduction="20000"/>
          </a:bodyPr>
          <a:lstStyle/>
          <a:p>
            <a:pPr marL="347663" indent="-347663" algn="ctr">
              <a:lnSpc>
                <a:spcPct val="80000"/>
              </a:lnSpc>
              <a:buNone/>
            </a:pPr>
            <a:r>
              <a:rPr lang="en-US" sz="2600" b="1" u="sng" dirty="0"/>
              <a:t>Conflict Theorists </a:t>
            </a:r>
            <a:endParaRPr lang="en-US" sz="2600" u="sng" dirty="0"/>
          </a:p>
          <a:p>
            <a:pPr marL="347663" indent="-347663">
              <a:lnSpc>
                <a:spcPct val="80000"/>
              </a:lnSpc>
            </a:pPr>
            <a:r>
              <a:rPr lang="en-US" sz="2600" dirty="0"/>
              <a:t>Serves the interests of those who benefit the most (those w/ status and power)</a:t>
            </a:r>
          </a:p>
          <a:p>
            <a:pPr marL="0" indent="0">
              <a:lnSpc>
                <a:spcPct val="80000"/>
              </a:lnSpc>
              <a:buNone/>
            </a:pPr>
            <a:endParaRPr lang="en-US" sz="2600" dirty="0"/>
          </a:p>
          <a:p>
            <a:pPr marL="347663" indent="-347663">
              <a:lnSpc>
                <a:spcPct val="80000"/>
              </a:lnSpc>
            </a:pPr>
            <a:r>
              <a:rPr lang="en-US" sz="2600" dirty="0"/>
              <a:t>Reward system in schools is justified by the façade of the meritocratic ideology</a:t>
            </a:r>
          </a:p>
          <a:p>
            <a:pPr marL="347663" indent="-347663">
              <a:lnSpc>
                <a:spcPct val="80000"/>
              </a:lnSpc>
            </a:pPr>
            <a:endParaRPr lang="en-US" sz="2600" dirty="0"/>
          </a:p>
          <a:p>
            <a:pPr marL="347663" indent="-347663">
              <a:lnSpc>
                <a:spcPct val="80000"/>
              </a:lnSpc>
            </a:pPr>
            <a:r>
              <a:rPr lang="en-US" sz="2600" dirty="0"/>
              <a:t>Non-cognitive aspect of achievement and rewards are often more important than the cognitive. </a:t>
            </a:r>
          </a:p>
          <a:p>
            <a:pPr marL="0" indent="0">
              <a:lnSpc>
                <a:spcPct val="80000"/>
              </a:lnSpc>
              <a:buNone/>
            </a:pPr>
            <a:endParaRPr lang="en-US" sz="2600" dirty="0"/>
          </a:p>
          <a:p>
            <a:pPr marL="347663" indent="-347663">
              <a:lnSpc>
                <a:spcPct val="80000"/>
              </a:lnSpc>
            </a:pPr>
            <a:r>
              <a:rPr lang="en-US" sz="2600" dirty="0"/>
              <a:t>Intelligence, knowledge, and skills alone don’t determine how teachers reward students; beliefs about students’ futures based on their economic background. </a:t>
            </a:r>
          </a:p>
          <a:p>
            <a:pPr marL="0" indent="0">
              <a:lnSpc>
                <a:spcPct val="80000"/>
              </a:lnSpc>
              <a:buNone/>
            </a:pPr>
            <a:endParaRPr lang="en-US" sz="2600" dirty="0"/>
          </a:p>
          <a:p>
            <a:pPr marL="347663" indent="-347663">
              <a:lnSpc>
                <a:spcPct val="80000"/>
              </a:lnSpc>
            </a:pPr>
            <a:r>
              <a:rPr lang="en-US" sz="2600" dirty="0"/>
              <a:t>Schools socialize students by mirroring hierarchical workplace relationships.</a:t>
            </a:r>
          </a:p>
          <a:p>
            <a:pPr marL="0" indent="0">
              <a:lnSpc>
                <a:spcPct val="80000"/>
              </a:lnSpc>
              <a:buNone/>
            </a:pPr>
            <a:endParaRPr lang="en-US" sz="2600" dirty="0"/>
          </a:p>
          <a:p>
            <a:pPr marL="347663" indent="-347663">
              <a:lnSpc>
                <a:spcPct val="80000"/>
              </a:lnSpc>
            </a:pPr>
            <a:r>
              <a:rPr lang="en-US" sz="2600" dirty="0"/>
              <a:t>Schools help reproduce economic and class inequality across generations. </a:t>
            </a:r>
          </a:p>
        </p:txBody>
      </p:sp>
    </p:spTree>
    <p:extLst>
      <p:ext uri="{BB962C8B-B14F-4D97-AF65-F5344CB8AC3E}">
        <p14:creationId xmlns:p14="http://schemas.microsoft.com/office/powerpoint/2010/main" val="346614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305" y="274638"/>
            <a:ext cx="10987559" cy="1133538"/>
          </a:xfrm>
        </p:spPr>
        <p:txBody>
          <a:bodyPr>
            <a:noAutofit/>
          </a:bodyPr>
          <a:lstStyle/>
          <a:p>
            <a:r>
              <a:rPr lang="en-US" sz="4000" dirty="0">
                <a:solidFill>
                  <a:schemeClr val="tx1"/>
                </a:solidFill>
                <a:latin typeface="Cambria" panose="02040503050406030204" pitchFamily="18" charset="0"/>
              </a:rPr>
              <a:t>Wilcox reading, </a:t>
            </a:r>
            <a:r>
              <a:rPr lang="en-US" sz="4000" i="1" dirty="0">
                <a:solidFill>
                  <a:schemeClr val="tx1"/>
                </a:solidFill>
                <a:latin typeface="Cambria" panose="02040503050406030204" pitchFamily="18" charset="0"/>
              </a:rPr>
              <a:t>Differential Socialization in the Classroom: Implications for Equal Opportunity</a:t>
            </a:r>
          </a:p>
        </p:txBody>
      </p:sp>
      <p:sp>
        <p:nvSpPr>
          <p:cNvPr id="3" name="Content Placeholder 2"/>
          <p:cNvSpPr>
            <a:spLocks noGrp="1"/>
          </p:cNvSpPr>
          <p:nvPr>
            <p:ph idx="1"/>
          </p:nvPr>
        </p:nvSpPr>
        <p:spPr>
          <a:xfrm>
            <a:off x="497305" y="1676400"/>
            <a:ext cx="10786391" cy="4980432"/>
          </a:xfrm>
        </p:spPr>
        <p:txBody>
          <a:bodyPr>
            <a:normAutofit/>
          </a:bodyPr>
          <a:lstStyle/>
          <a:p>
            <a:r>
              <a:rPr lang="en-US" sz="2400" dirty="0"/>
              <a:t>Wilcox, like </a:t>
            </a:r>
            <a:r>
              <a:rPr lang="en-US" sz="2400" dirty="0" err="1"/>
              <a:t>Lareau</a:t>
            </a:r>
            <a:r>
              <a:rPr lang="en-US" sz="2400" dirty="0"/>
              <a:t>, is a researcher who acknowledges inequality exists in society and that education plays an important role</a:t>
            </a:r>
          </a:p>
          <a:p>
            <a:endParaRPr lang="en-US" sz="2400" dirty="0"/>
          </a:p>
          <a:p>
            <a:r>
              <a:rPr lang="en-US" sz="2400" dirty="0"/>
              <a:t>Detailed research on what classroom socialization looks like using two elementary school classrooms – upper-middle class and lower-middle class neighborhoods</a:t>
            </a:r>
          </a:p>
          <a:p>
            <a:pPr marL="114300" indent="0">
              <a:buNone/>
            </a:pPr>
            <a:endParaRPr lang="en-US" sz="2400" dirty="0"/>
          </a:p>
          <a:p>
            <a:r>
              <a:rPr lang="en-US" sz="2400" dirty="0"/>
              <a:t>Challenges the idea of teacher neutrality in the functionalists’ arguments – that teachers objectively and fairly assess students’ capabilities and learning; teachers are cultural beings shaped by their social context (their upbringing, education, and the school, school district, state contexts)</a:t>
            </a:r>
          </a:p>
          <a:p>
            <a:endParaRPr lang="en-US" dirty="0"/>
          </a:p>
        </p:txBody>
      </p:sp>
    </p:spTree>
    <p:extLst>
      <p:ext uri="{BB962C8B-B14F-4D97-AF65-F5344CB8AC3E}">
        <p14:creationId xmlns:p14="http://schemas.microsoft.com/office/powerpoint/2010/main" val="3630954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352" y="146305"/>
            <a:ext cx="10965180" cy="1398080"/>
          </a:xfrm>
        </p:spPr>
        <p:txBody>
          <a:bodyPr>
            <a:normAutofit/>
          </a:bodyPr>
          <a:lstStyle/>
          <a:p>
            <a:r>
              <a:rPr lang="en-US" sz="3600" spc="-100" dirty="0">
                <a:solidFill>
                  <a:srgbClr val="37302A"/>
                </a:solidFill>
                <a:latin typeface="Cambria"/>
              </a:rPr>
              <a:t>Wilcox reading, </a:t>
            </a:r>
            <a:r>
              <a:rPr lang="en-US" sz="3600" i="1" spc="-100" dirty="0">
                <a:solidFill>
                  <a:srgbClr val="37302A"/>
                </a:solidFill>
                <a:latin typeface="Cambria"/>
              </a:rPr>
              <a:t>Differential Socialization in the Classroom: Implications for Equal Opportunity</a:t>
            </a:r>
            <a:endParaRPr lang="en-US" sz="3600" dirty="0"/>
          </a:p>
        </p:txBody>
      </p:sp>
      <p:sp>
        <p:nvSpPr>
          <p:cNvPr id="3" name="Content Placeholder 2"/>
          <p:cNvSpPr>
            <a:spLocks noGrp="1"/>
          </p:cNvSpPr>
          <p:nvPr>
            <p:ph idx="1"/>
          </p:nvPr>
        </p:nvSpPr>
        <p:spPr>
          <a:xfrm>
            <a:off x="530352" y="1719072"/>
            <a:ext cx="11228832" cy="4974336"/>
          </a:xfrm>
        </p:spPr>
        <p:txBody>
          <a:bodyPr>
            <a:normAutofit fontScale="92500" lnSpcReduction="10000"/>
          </a:bodyPr>
          <a:lstStyle/>
          <a:p>
            <a:pPr marL="342900" lvl="0">
              <a:lnSpc>
                <a:spcPct val="100000"/>
              </a:lnSpc>
              <a:spcBef>
                <a:spcPct val="20000"/>
              </a:spcBef>
              <a:buClr>
                <a:srgbClr val="9E8E5C"/>
              </a:buClr>
            </a:pPr>
            <a:r>
              <a:rPr lang="en-US" sz="2800" dirty="0">
                <a:solidFill>
                  <a:prstClr val="black"/>
                </a:solidFill>
              </a:rPr>
              <a:t>Tests out some of Bowles and </a:t>
            </a:r>
            <a:r>
              <a:rPr lang="en-US" sz="2800" dirty="0" err="1">
                <a:solidFill>
                  <a:prstClr val="black"/>
                </a:solidFill>
              </a:rPr>
              <a:t>Gintis’s</a:t>
            </a:r>
            <a:r>
              <a:rPr lang="en-US" sz="2800" dirty="0">
                <a:solidFill>
                  <a:prstClr val="black"/>
                </a:solidFill>
              </a:rPr>
              <a:t> ideas that schools socialize children from different class groups to be prepared to take jobs similar to their parents.  </a:t>
            </a:r>
          </a:p>
          <a:p>
            <a:pPr marL="342900" lvl="0">
              <a:lnSpc>
                <a:spcPct val="100000"/>
              </a:lnSpc>
              <a:spcBef>
                <a:spcPct val="20000"/>
              </a:spcBef>
              <a:buClr>
                <a:srgbClr val="9E8E5C"/>
              </a:buClr>
            </a:pPr>
            <a:endParaRPr lang="en-US" sz="2800" dirty="0">
              <a:solidFill>
                <a:prstClr val="black"/>
              </a:solidFill>
            </a:endParaRPr>
          </a:p>
          <a:p>
            <a:pPr marL="342900" lvl="0">
              <a:lnSpc>
                <a:spcPct val="100000"/>
              </a:lnSpc>
              <a:spcBef>
                <a:spcPct val="20000"/>
              </a:spcBef>
              <a:buClr>
                <a:srgbClr val="9E8E5C"/>
              </a:buClr>
            </a:pPr>
            <a:r>
              <a:rPr lang="en-US" sz="2800" dirty="0">
                <a:solidFill>
                  <a:prstClr val="black"/>
                </a:solidFill>
              </a:rPr>
              <a:t>Focuses on classroom socialization in terms of the cognitive skills students are exposed to and skills in self-presentation.</a:t>
            </a:r>
          </a:p>
          <a:p>
            <a:pPr marL="342900" lvl="0">
              <a:lnSpc>
                <a:spcPct val="100000"/>
              </a:lnSpc>
              <a:spcBef>
                <a:spcPct val="20000"/>
              </a:spcBef>
              <a:buClr>
                <a:srgbClr val="9E8E5C"/>
              </a:buClr>
            </a:pPr>
            <a:endParaRPr lang="en-US" sz="2800" dirty="0">
              <a:solidFill>
                <a:prstClr val="black"/>
              </a:solidFill>
            </a:endParaRPr>
          </a:p>
          <a:p>
            <a:pPr marL="342900" lvl="0">
              <a:lnSpc>
                <a:spcPct val="100000"/>
              </a:lnSpc>
              <a:spcBef>
                <a:spcPct val="20000"/>
              </a:spcBef>
              <a:buClr>
                <a:srgbClr val="9E8E5C"/>
              </a:buClr>
            </a:pPr>
            <a:r>
              <a:rPr lang="en-US" sz="2800" dirty="0">
                <a:solidFill>
                  <a:prstClr val="black"/>
                </a:solidFill>
              </a:rPr>
              <a:t>Classroom observations looked at: 1) the discipline and values taught in the way the teacher controlled the classroom (external vs. internal motivation), 2) the role of the student in the classroom  in terms of participation and self-presentation, and 3) how the teacher presented academic material.</a:t>
            </a:r>
          </a:p>
          <a:p>
            <a:endParaRPr lang="en-US" dirty="0"/>
          </a:p>
        </p:txBody>
      </p:sp>
    </p:spTree>
    <p:extLst>
      <p:ext uri="{BB962C8B-B14F-4D97-AF65-F5344CB8AC3E}">
        <p14:creationId xmlns:p14="http://schemas.microsoft.com/office/powerpoint/2010/main" val="3020999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516" y="273685"/>
            <a:ext cx="10776284" cy="1325563"/>
          </a:xfrm>
        </p:spPr>
        <p:txBody>
          <a:bodyPr>
            <a:normAutofit/>
          </a:bodyPr>
          <a:lstStyle/>
          <a:p>
            <a:r>
              <a:rPr lang="en-US" sz="4000" spc="-100" dirty="0">
                <a:solidFill>
                  <a:srgbClr val="37302A"/>
                </a:solidFill>
                <a:latin typeface="Cambria"/>
              </a:rPr>
              <a:t>Wilcox reading, </a:t>
            </a:r>
            <a:r>
              <a:rPr lang="en-US" sz="4000" i="1" spc="-100" dirty="0">
                <a:solidFill>
                  <a:srgbClr val="37302A"/>
                </a:solidFill>
                <a:latin typeface="Cambria"/>
              </a:rPr>
              <a:t>Differential Socialization in the Classroom: Implications for Equal Opportunity</a:t>
            </a:r>
            <a:endParaRPr lang="en-US" sz="4000" dirty="0"/>
          </a:p>
        </p:txBody>
      </p:sp>
      <p:sp>
        <p:nvSpPr>
          <p:cNvPr id="3" name="Content Placeholder 2"/>
          <p:cNvSpPr>
            <a:spLocks noGrp="1"/>
          </p:cNvSpPr>
          <p:nvPr>
            <p:ph idx="1"/>
          </p:nvPr>
        </p:nvSpPr>
        <p:spPr>
          <a:xfrm>
            <a:off x="577516" y="1825624"/>
            <a:ext cx="10956758" cy="5032375"/>
          </a:xfrm>
        </p:spPr>
        <p:txBody>
          <a:bodyPr>
            <a:normAutofit fontScale="92500"/>
          </a:bodyPr>
          <a:lstStyle/>
          <a:p>
            <a:pPr marL="342900" lvl="0">
              <a:lnSpc>
                <a:spcPct val="100000"/>
              </a:lnSpc>
              <a:spcBef>
                <a:spcPct val="20000"/>
              </a:spcBef>
              <a:buClr>
                <a:srgbClr val="9E8E5C"/>
              </a:buClr>
            </a:pPr>
            <a:r>
              <a:rPr lang="en-US" sz="2600" dirty="0">
                <a:solidFill>
                  <a:prstClr val="black"/>
                </a:solidFill>
              </a:rPr>
              <a:t>Smith Elementary (lower-middle class) and Huntington Elementary (upper-middle class)</a:t>
            </a:r>
          </a:p>
          <a:p>
            <a:pPr marL="114300" lvl="0" indent="0">
              <a:lnSpc>
                <a:spcPct val="100000"/>
              </a:lnSpc>
              <a:spcBef>
                <a:spcPct val="20000"/>
              </a:spcBef>
              <a:buClr>
                <a:srgbClr val="9E8E5C"/>
              </a:buClr>
              <a:buNone/>
            </a:pPr>
            <a:endParaRPr lang="en-US" sz="2600" dirty="0">
              <a:solidFill>
                <a:prstClr val="black"/>
              </a:solidFill>
            </a:endParaRPr>
          </a:p>
          <a:p>
            <a:pPr marL="342900" lvl="0">
              <a:lnSpc>
                <a:spcPct val="100000"/>
              </a:lnSpc>
              <a:spcBef>
                <a:spcPct val="20000"/>
              </a:spcBef>
              <a:buClr>
                <a:srgbClr val="9E8E5C"/>
              </a:buClr>
            </a:pPr>
            <a:r>
              <a:rPr lang="en-US" sz="2600" u="sng" dirty="0">
                <a:solidFill>
                  <a:prstClr val="black"/>
                </a:solidFill>
              </a:rPr>
              <a:t>Smith</a:t>
            </a:r>
            <a:r>
              <a:rPr lang="en-US" sz="2600" dirty="0">
                <a:solidFill>
                  <a:prstClr val="black"/>
                </a:solidFill>
              </a:rPr>
              <a:t>: the classroom was largely “freeform” – children moving all over the room, doing different activities fun and academic. There was a high level of noise. Class time varied between group work and individual work at tables. Children had lots of free time to play in class</a:t>
            </a:r>
          </a:p>
          <a:p>
            <a:pPr marL="342900" lvl="0">
              <a:lnSpc>
                <a:spcPct val="100000"/>
              </a:lnSpc>
              <a:spcBef>
                <a:spcPct val="20000"/>
              </a:spcBef>
              <a:buClr>
                <a:srgbClr val="9E8E5C"/>
              </a:buClr>
            </a:pPr>
            <a:endParaRPr lang="en-US" sz="2600" dirty="0">
              <a:solidFill>
                <a:prstClr val="black"/>
              </a:solidFill>
            </a:endParaRPr>
          </a:p>
          <a:p>
            <a:pPr marL="342900" lvl="0">
              <a:lnSpc>
                <a:spcPct val="100000"/>
              </a:lnSpc>
              <a:spcBef>
                <a:spcPct val="20000"/>
              </a:spcBef>
              <a:buClr>
                <a:srgbClr val="9E8E5C"/>
              </a:buClr>
            </a:pPr>
            <a:r>
              <a:rPr lang="en-US" sz="2600" u="sng" dirty="0">
                <a:solidFill>
                  <a:prstClr val="black"/>
                </a:solidFill>
              </a:rPr>
              <a:t>Huntington</a:t>
            </a:r>
            <a:r>
              <a:rPr lang="en-US" sz="2600" dirty="0">
                <a:solidFill>
                  <a:prstClr val="black"/>
                </a:solidFill>
              </a:rPr>
              <a:t>: the classroom was quiet and orderly with traditional rows of individual desks. Students mostly worked individually on academic work.  Student-to-student interaction was rare. The teacher stated interaction prevents students from producing high-quality work. </a:t>
            </a:r>
          </a:p>
          <a:p>
            <a:endParaRPr lang="en-US" dirty="0"/>
          </a:p>
        </p:txBody>
      </p:sp>
    </p:spTree>
    <p:extLst>
      <p:ext uri="{BB962C8B-B14F-4D97-AF65-F5344CB8AC3E}">
        <p14:creationId xmlns:p14="http://schemas.microsoft.com/office/powerpoint/2010/main" val="803334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513" y="316832"/>
            <a:ext cx="10716768" cy="1143000"/>
          </a:xfrm>
        </p:spPr>
        <p:txBody>
          <a:bodyPr>
            <a:noAutofit/>
          </a:bodyPr>
          <a:lstStyle/>
          <a:p>
            <a:r>
              <a:rPr lang="en-US" sz="4000" dirty="0">
                <a:solidFill>
                  <a:srgbClr val="37302A"/>
                </a:solidFill>
                <a:latin typeface="Cambria" panose="02040503050406030204" pitchFamily="18" charset="0"/>
              </a:rPr>
              <a:t>Wilcox reading, </a:t>
            </a:r>
            <a:r>
              <a:rPr lang="en-US" sz="4000" i="1" dirty="0">
                <a:solidFill>
                  <a:srgbClr val="37302A"/>
                </a:solidFill>
                <a:latin typeface="Cambria" panose="02040503050406030204" pitchFamily="18" charset="0"/>
              </a:rPr>
              <a:t>Differential Socialization in the Classroom: Implications for Equal Opportunity</a:t>
            </a:r>
            <a:endParaRPr lang="en-US" sz="4000" dirty="0">
              <a:latin typeface="Cambria" panose="02040503050406030204" pitchFamily="18" charset="0"/>
            </a:endParaRPr>
          </a:p>
        </p:txBody>
      </p:sp>
      <p:sp>
        <p:nvSpPr>
          <p:cNvPr id="3" name="Content Placeholder 2"/>
          <p:cNvSpPr>
            <a:spLocks noGrp="1"/>
          </p:cNvSpPr>
          <p:nvPr>
            <p:ph idx="1"/>
          </p:nvPr>
        </p:nvSpPr>
        <p:spPr>
          <a:xfrm>
            <a:off x="637513" y="1752600"/>
            <a:ext cx="10829063" cy="4953000"/>
          </a:xfrm>
        </p:spPr>
        <p:txBody>
          <a:bodyPr>
            <a:noAutofit/>
          </a:bodyPr>
          <a:lstStyle/>
          <a:p>
            <a:r>
              <a:rPr lang="en-US" sz="2400" b="1" u="sng" dirty="0"/>
              <a:t>Smith</a:t>
            </a:r>
            <a:r>
              <a:rPr lang="en-US" sz="2400" dirty="0"/>
              <a:t>: external mode of control was most dominant. The teacher is the sole authority. Students follow rules on what to do and how to behave set by the teacher.</a:t>
            </a:r>
          </a:p>
          <a:p>
            <a:endParaRPr lang="en-US" sz="1400" dirty="0"/>
          </a:p>
          <a:p>
            <a:r>
              <a:rPr lang="en-US" sz="2400" dirty="0"/>
              <a:t>One common teacher strategy was using commands: “I want that done now” or “You have an assignment; sit down and get busy.”</a:t>
            </a:r>
          </a:p>
          <a:p>
            <a:endParaRPr lang="en-US" sz="1400" dirty="0"/>
          </a:p>
          <a:p>
            <a:r>
              <a:rPr lang="en-US" sz="2400" dirty="0"/>
              <a:t>Second common strategy was using statements of praise or blame:  “That’s good” or “No, that’s not right.”</a:t>
            </a:r>
          </a:p>
          <a:p>
            <a:endParaRPr lang="en-US" sz="1400" dirty="0"/>
          </a:p>
          <a:p>
            <a:r>
              <a:rPr lang="en-US" sz="2400" dirty="0"/>
              <a:t>The teacher only used internal control to encourage students to work out conflicts among peers: “You two will have to decide that by yourselves.”</a:t>
            </a:r>
          </a:p>
        </p:txBody>
      </p:sp>
    </p:spTree>
    <p:extLst>
      <p:ext uri="{BB962C8B-B14F-4D97-AF65-F5344CB8AC3E}">
        <p14:creationId xmlns:p14="http://schemas.microsoft.com/office/powerpoint/2010/main" val="1424122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3504" y="192504"/>
            <a:ext cx="10844784" cy="1179095"/>
          </a:xfrm>
        </p:spPr>
        <p:txBody>
          <a:bodyPr>
            <a:normAutofit/>
          </a:bodyPr>
          <a:lstStyle/>
          <a:p>
            <a:pPr algn="ctr"/>
            <a:r>
              <a:rPr lang="en-US" sz="4400" dirty="0">
                <a:solidFill>
                  <a:srgbClr val="37302A"/>
                </a:solidFill>
                <a:latin typeface="Cambria" panose="02040503050406030204" pitchFamily="18" charset="0"/>
              </a:rPr>
              <a:t>Wilcox reading</a:t>
            </a:r>
            <a:endParaRPr lang="en-US" sz="4400" dirty="0">
              <a:latin typeface="Cambria" panose="02040503050406030204" pitchFamily="18" charset="0"/>
            </a:endParaRPr>
          </a:p>
        </p:txBody>
      </p:sp>
      <p:sp>
        <p:nvSpPr>
          <p:cNvPr id="3" name="Content Placeholder 2"/>
          <p:cNvSpPr>
            <a:spLocks noGrp="1"/>
          </p:cNvSpPr>
          <p:nvPr>
            <p:ph idx="1"/>
          </p:nvPr>
        </p:nvSpPr>
        <p:spPr>
          <a:xfrm>
            <a:off x="438912" y="962527"/>
            <a:ext cx="11192256" cy="5895474"/>
          </a:xfrm>
        </p:spPr>
        <p:txBody>
          <a:bodyPr>
            <a:noAutofit/>
          </a:bodyPr>
          <a:lstStyle/>
          <a:p>
            <a:r>
              <a:rPr lang="en-US" sz="2300" b="1" u="sng" dirty="0"/>
              <a:t>Huntington</a:t>
            </a:r>
            <a:r>
              <a:rPr lang="en-US" sz="2300" dirty="0"/>
              <a:t>:  internal mode of control was most dominant.  The teacher emphasizes students’ responsibility for their academic work and learning.   </a:t>
            </a:r>
          </a:p>
          <a:p>
            <a:endParaRPr lang="en-US" sz="2300" dirty="0"/>
          </a:p>
          <a:p>
            <a:r>
              <a:rPr lang="en-US" sz="2300" dirty="0"/>
              <a:t>One common teacher strategy was to point out the academic implications of behavior.  The teacher offered reasons  for why their behavior was inappropriate or appropriate leading children to reflect on what they were doing: </a:t>
            </a:r>
          </a:p>
          <a:p>
            <a:pPr marL="114300" indent="0">
              <a:buNone/>
            </a:pPr>
            <a:r>
              <a:rPr lang="en-US" sz="2300" dirty="0"/>
              <a:t>		“If you’re talking to your neighbor, you’re probably not looking at the 				clues and remembering what the answers are.” </a:t>
            </a:r>
          </a:p>
          <a:p>
            <a:pPr marL="114300" indent="0">
              <a:buNone/>
            </a:pPr>
            <a:endParaRPr lang="en-US" sz="2300" dirty="0"/>
          </a:p>
          <a:p>
            <a:r>
              <a:rPr lang="en-US" sz="2300" dirty="0"/>
              <a:t>Other internal control commands: “use your time wisely,” “use good judgment” </a:t>
            </a:r>
          </a:p>
          <a:p>
            <a:endParaRPr lang="en-US" sz="2300" dirty="0"/>
          </a:p>
          <a:p>
            <a:r>
              <a:rPr lang="en-US" sz="2300" dirty="0"/>
              <a:t>Rules for external control were academically oriented (e.g., think for yourself, listen to directions) and the teacher gave reasons why the rules were important to their education</a:t>
            </a:r>
          </a:p>
        </p:txBody>
      </p:sp>
    </p:spTree>
    <p:extLst>
      <p:ext uri="{BB962C8B-B14F-4D97-AF65-F5344CB8AC3E}">
        <p14:creationId xmlns:p14="http://schemas.microsoft.com/office/powerpoint/2010/main" val="64685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1212" y="-344584"/>
            <a:ext cx="10332720" cy="1993392"/>
          </a:xfrm>
        </p:spPr>
        <p:txBody>
          <a:bodyPr>
            <a:noAutofit/>
          </a:bodyPr>
          <a:lstStyle/>
          <a:p>
            <a:br>
              <a:rPr lang="en-US" sz="4000" dirty="0">
                <a:solidFill>
                  <a:schemeClr val="tx1"/>
                </a:solidFill>
                <a:latin typeface="Cambria" panose="02040503050406030204" pitchFamily="18" charset="0"/>
              </a:rPr>
            </a:br>
            <a:r>
              <a:rPr lang="en-US" sz="4000" dirty="0">
                <a:solidFill>
                  <a:schemeClr val="tx1"/>
                </a:solidFill>
                <a:latin typeface="Cambria" panose="02040503050406030204" pitchFamily="18" charset="0"/>
              </a:rPr>
              <a:t>What’s significant about the differences in the control schemes of Smith and Huntington?</a:t>
            </a:r>
            <a:br>
              <a:rPr lang="en-US" sz="4000" dirty="0">
                <a:solidFill>
                  <a:schemeClr val="tx1"/>
                </a:solidFill>
                <a:latin typeface="Cambria" panose="02040503050406030204" pitchFamily="18" charset="0"/>
              </a:rPr>
            </a:br>
            <a:endParaRPr lang="en-US" sz="4000" dirty="0">
              <a:solidFill>
                <a:schemeClr val="tx1"/>
              </a:solidFill>
              <a:latin typeface="Cambria" panose="02040503050406030204" pitchFamily="18" charset="0"/>
            </a:endParaRPr>
          </a:p>
        </p:txBody>
      </p:sp>
      <p:sp>
        <p:nvSpPr>
          <p:cNvPr id="3" name="Content Placeholder 2"/>
          <p:cNvSpPr>
            <a:spLocks noGrp="1"/>
          </p:cNvSpPr>
          <p:nvPr>
            <p:ph sz="half" idx="1"/>
          </p:nvPr>
        </p:nvSpPr>
        <p:spPr>
          <a:xfrm>
            <a:off x="575591" y="2101516"/>
            <a:ext cx="4443984" cy="3973148"/>
          </a:xfrm>
        </p:spPr>
        <p:txBody>
          <a:bodyPr>
            <a:normAutofit/>
          </a:bodyPr>
          <a:lstStyle/>
          <a:p>
            <a:pPr marL="114300" indent="0">
              <a:buNone/>
            </a:pPr>
            <a:r>
              <a:rPr lang="en-US" sz="3200" u="sng" dirty="0"/>
              <a:t>Smith</a:t>
            </a:r>
            <a:r>
              <a:rPr lang="en-US" sz="3200" dirty="0"/>
              <a:t>: external mode of control was most dominant. The teacher is the sole authority. </a:t>
            </a:r>
          </a:p>
        </p:txBody>
      </p:sp>
      <p:sp>
        <p:nvSpPr>
          <p:cNvPr id="4" name="Content Placeholder 3"/>
          <p:cNvSpPr>
            <a:spLocks noGrp="1"/>
          </p:cNvSpPr>
          <p:nvPr>
            <p:ph sz="half" idx="2"/>
          </p:nvPr>
        </p:nvSpPr>
        <p:spPr>
          <a:xfrm>
            <a:off x="5942637" y="2133600"/>
            <a:ext cx="4608576" cy="4049348"/>
          </a:xfrm>
        </p:spPr>
        <p:txBody>
          <a:bodyPr/>
          <a:lstStyle/>
          <a:p>
            <a:pPr marL="114300" indent="0">
              <a:buNone/>
            </a:pPr>
            <a:r>
              <a:rPr lang="en-US" sz="3200" u="sng" dirty="0"/>
              <a:t>Huntington</a:t>
            </a:r>
            <a:r>
              <a:rPr lang="en-US" sz="3200" dirty="0"/>
              <a:t>:  internal mode of control was most dominant.  The teacher emphasizes students’ responsibility for themselves</a:t>
            </a:r>
          </a:p>
          <a:p>
            <a:pPr marL="114300" indent="0">
              <a:buNone/>
            </a:pPr>
            <a:endParaRPr lang="en-US" dirty="0"/>
          </a:p>
        </p:txBody>
      </p:sp>
    </p:spTree>
    <p:extLst>
      <p:ext uri="{BB962C8B-B14F-4D97-AF65-F5344CB8AC3E}">
        <p14:creationId xmlns:p14="http://schemas.microsoft.com/office/powerpoint/2010/main" val="1671253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4944" y="304800"/>
            <a:ext cx="10588752" cy="1143000"/>
          </a:xfrm>
        </p:spPr>
        <p:txBody>
          <a:bodyPr>
            <a:noAutofit/>
          </a:bodyPr>
          <a:lstStyle/>
          <a:p>
            <a:pPr algn="ctr"/>
            <a:r>
              <a:rPr lang="en-US" sz="4400" dirty="0">
                <a:solidFill>
                  <a:srgbClr val="37302A"/>
                </a:solidFill>
                <a:latin typeface="Cambria" panose="02040503050406030204" pitchFamily="18" charset="0"/>
              </a:rPr>
              <a:t>Wilcox reading</a:t>
            </a:r>
            <a:endParaRPr lang="en-US" sz="4400" dirty="0">
              <a:latin typeface="Cambria" panose="02040503050406030204" pitchFamily="18" charset="0"/>
            </a:endParaRPr>
          </a:p>
        </p:txBody>
      </p:sp>
      <p:sp>
        <p:nvSpPr>
          <p:cNvPr id="3" name="Content Placeholder 2"/>
          <p:cNvSpPr>
            <a:spLocks noGrp="1"/>
          </p:cNvSpPr>
          <p:nvPr>
            <p:ph idx="1"/>
          </p:nvPr>
        </p:nvSpPr>
        <p:spPr>
          <a:xfrm>
            <a:off x="694944" y="1447800"/>
            <a:ext cx="10588752" cy="5181600"/>
          </a:xfrm>
        </p:spPr>
        <p:txBody>
          <a:bodyPr>
            <a:normAutofit/>
          </a:bodyPr>
          <a:lstStyle/>
          <a:p>
            <a:r>
              <a:rPr lang="en-US" sz="2400" dirty="0"/>
              <a:t>Self-presentation skills through the “show and tell” activity</a:t>
            </a:r>
          </a:p>
          <a:p>
            <a:pPr marL="114300" indent="0">
              <a:buNone/>
            </a:pPr>
            <a:endParaRPr lang="en-US" sz="2400" dirty="0"/>
          </a:p>
          <a:p>
            <a:pPr marL="114300" indent="0">
              <a:buNone/>
            </a:pPr>
            <a:r>
              <a:rPr lang="en-US" sz="2400" b="1" u="sng" dirty="0"/>
              <a:t>Smith</a:t>
            </a:r>
            <a:r>
              <a:rPr lang="en-US" sz="2400" dirty="0"/>
              <a:t>: Teacher decided when to have the activity. She saw the activity as fun for the kids, not academic. She rarely made comments or gave instructions on how to present. The activity did not help develop students’ verbal skills. </a:t>
            </a:r>
          </a:p>
          <a:p>
            <a:pPr marL="114300" indent="0">
              <a:buNone/>
            </a:pPr>
            <a:endParaRPr lang="en-US" sz="2400" dirty="0"/>
          </a:p>
          <a:p>
            <a:pPr marL="114300" indent="0">
              <a:buNone/>
            </a:pPr>
            <a:r>
              <a:rPr lang="en-US" sz="2400" b="1" u="sng" dirty="0"/>
              <a:t>Huntington</a:t>
            </a:r>
            <a:r>
              <a:rPr lang="en-US" sz="2400" dirty="0"/>
              <a:t>: Every day began with the activity. The teacher saw the activity as purely academic and an opportunity to review academic material in the follow up questions she asked students. She also provided feedback about how to give a presentation.</a:t>
            </a:r>
          </a:p>
        </p:txBody>
      </p:sp>
    </p:spTree>
    <p:extLst>
      <p:ext uri="{BB962C8B-B14F-4D97-AF65-F5344CB8AC3E}">
        <p14:creationId xmlns:p14="http://schemas.microsoft.com/office/powerpoint/2010/main" val="2453743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6072" y="112295"/>
            <a:ext cx="10826496" cy="962526"/>
          </a:xfrm>
        </p:spPr>
        <p:txBody>
          <a:bodyPr>
            <a:noAutofit/>
          </a:bodyPr>
          <a:lstStyle/>
          <a:p>
            <a:pPr algn="ctr"/>
            <a:r>
              <a:rPr lang="en-US" sz="4400" dirty="0">
                <a:solidFill>
                  <a:srgbClr val="37302A"/>
                </a:solidFill>
                <a:latin typeface="Cambria" panose="02040503050406030204" pitchFamily="18" charset="0"/>
              </a:rPr>
              <a:t>Wilcox reading</a:t>
            </a:r>
            <a:endParaRPr lang="en-US" sz="4400" dirty="0">
              <a:latin typeface="Cambria" panose="02040503050406030204" pitchFamily="18" charset="0"/>
            </a:endParaRPr>
          </a:p>
        </p:txBody>
      </p:sp>
      <p:sp>
        <p:nvSpPr>
          <p:cNvPr id="3" name="Content Placeholder 2"/>
          <p:cNvSpPr>
            <a:spLocks noGrp="1"/>
          </p:cNvSpPr>
          <p:nvPr>
            <p:ph idx="1"/>
          </p:nvPr>
        </p:nvSpPr>
        <p:spPr>
          <a:xfrm>
            <a:off x="493776" y="946485"/>
            <a:ext cx="10991088" cy="5911516"/>
          </a:xfrm>
        </p:spPr>
        <p:txBody>
          <a:bodyPr>
            <a:noAutofit/>
          </a:bodyPr>
          <a:lstStyle/>
          <a:p>
            <a:r>
              <a:rPr lang="en-US" sz="2300" dirty="0"/>
              <a:t>Future vs. present orientation – </a:t>
            </a:r>
          </a:p>
          <a:p>
            <a:pPr marL="114300" indent="0">
              <a:buNone/>
            </a:pPr>
            <a:endParaRPr lang="en-US" sz="1000" dirty="0"/>
          </a:p>
          <a:p>
            <a:pPr marL="114300" indent="0">
              <a:buNone/>
            </a:pPr>
            <a:r>
              <a:rPr lang="en-US" sz="2300" u="sng" dirty="0"/>
              <a:t>Smith</a:t>
            </a:r>
            <a:r>
              <a:rPr lang="en-US" sz="2300" dirty="0"/>
              <a:t>: Children were socialized to focus on the present. The teacher had a “let kids be kids” attitude and focused on letting them be first graders. References to second grade were negative: “We’re not getting ready for second grade. This was homework.” “In second grade they don’t teach you printing. That’s why you have to know it now.” </a:t>
            </a:r>
          </a:p>
          <a:p>
            <a:pPr marL="114300" indent="0">
              <a:buNone/>
            </a:pPr>
            <a:endParaRPr lang="en-US" sz="1100" dirty="0"/>
          </a:p>
          <a:p>
            <a:pPr marL="114300" indent="0">
              <a:buNone/>
            </a:pPr>
            <a:r>
              <a:rPr lang="en-US" sz="2300" u="sng" dirty="0"/>
              <a:t>Huntington</a:t>
            </a:r>
            <a:r>
              <a:rPr lang="en-US" sz="2300" dirty="0"/>
              <a:t>: Children were socialized to look to the future in positive and hopeful ways.: “You’re thinking like a mathematician. You’ll be a good scientist.” “By Friday you’ll get it without looking.” “Say to yourself, ‘I’m a good reader, because this is a second-grade book.’” The teacher often made references to what will be expected of them the following year in second grade. Students learned  to think about future consequences of present actions, and they learned to think of themselves as professional adults.</a:t>
            </a:r>
          </a:p>
        </p:txBody>
      </p:sp>
    </p:spTree>
    <p:extLst>
      <p:ext uri="{BB962C8B-B14F-4D97-AF65-F5344CB8AC3E}">
        <p14:creationId xmlns:p14="http://schemas.microsoft.com/office/powerpoint/2010/main" val="1897908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96413415"/>
              </p:ext>
            </p:extLst>
          </p:nvPr>
        </p:nvGraphicFramePr>
        <p:xfrm>
          <a:off x="333828" y="76204"/>
          <a:ext cx="11480802" cy="6888480"/>
        </p:xfrm>
        <a:graphic>
          <a:graphicData uri="http://schemas.openxmlformats.org/drawingml/2006/table">
            <a:tbl>
              <a:tblPr firstRow="1" bandRow="1">
                <a:tableStyleId>{5C22544A-7EE6-4342-B048-85BDC9FD1C3A}</a:tableStyleId>
              </a:tblPr>
              <a:tblGrid>
                <a:gridCol w="3826934">
                  <a:extLst>
                    <a:ext uri="{9D8B030D-6E8A-4147-A177-3AD203B41FA5}">
                      <a16:colId xmlns:a16="http://schemas.microsoft.com/office/drawing/2014/main" val="20000"/>
                    </a:ext>
                  </a:extLst>
                </a:gridCol>
                <a:gridCol w="3764038">
                  <a:extLst>
                    <a:ext uri="{9D8B030D-6E8A-4147-A177-3AD203B41FA5}">
                      <a16:colId xmlns:a16="http://schemas.microsoft.com/office/drawing/2014/main" val="20001"/>
                    </a:ext>
                  </a:extLst>
                </a:gridCol>
                <a:gridCol w="3889830">
                  <a:extLst>
                    <a:ext uri="{9D8B030D-6E8A-4147-A177-3AD203B41FA5}">
                      <a16:colId xmlns:a16="http://schemas.microsoft.com/office/drawing/2014/main" val="20002"/>
                    </a:ext>
                  </a:extLst>
                </a:gridCol>
              </a:tblGrid>
              <a:tr h="801224">
                <a:tc>
                  <a:txBody>
                    <a:bodyPr/>
                    <a:lstStyle/>
                    <a:p>
                      <a:r>
                        <a:rPr lang="en-US" sz="2400" dirty="0" err="1">
                          <a:solidFill>
                            <a:schemeClr val="tx1"/>
                          </a:solidFill>
                        </a:rPr>
                        <a:t>Lareau</a:t>
                      </a:r>
                      <a:r>
                        <a:rPr lang="en-US" sz="2400" dirty="0">
                          <a:solidFill>
                            <a:schemeClr val="tx1"/>
                          </a:solidFill>
                        </a:rPr>
                        <a:t>,</a:t>
                      </a:r>
                      <a:r>
                        <a:rPr lang="en-US" sz="2400" baseline="0" dirty="0">
                          <a:solidFill>
                            <a:schemeClr val="tx1"/>
                          </a:solidFill>
                        </a:rPr>
                        <a:t> </a:t>
                      </a:r>
                      <a:r>
                        <a:rPr lang="en-US" sz="2400" u="sng" baseline="0" dirty="0">
                          <a:solidFill>
                            <a:schemeClr val="tx1"/>
                          </a:solidFill>
                        </a:rPr>
                        <a:t>Unequal Childhoods</a:t>
                      </a:r>
                      <a:endParaRPr lang="en-US" sz="2400" u="sng" dirty="0">
                        <a:solidFill>
                          <a:schemeClr val="tx1"/>
                        </a:solidFill>
                      </a:endParaRPr>
                    </a:p>
                  </a:txBody>
                  <a:tcPr/>
                </a:tc>
                <a:tc>
                  <a:txBody>
                    <a:bodyPr/>
                    <a:lstStyle/>
                    <a:p>
                      <a:r>
                        <a:rPr lang="en-US" sz="2400" dirty="0">
                          <a:solidFill>
                            <a:schemeClr val="tx1"/>
                          </a:solidFill>
                        </a:rPr>
                        <a:t>Concerted Cultivation</a:t>
                      </a:r>
                    </a:p>
                  </a:txBody>
                  <a:tcPr/>
                </a:tc>
                <a:tc>
                  <a:txBody>
                    <a:bodyPr/>
                    <a:lstStyle/>
                    <a:p>
                      <a:r>
                        <a:rPr lang="en-US" sz="2400" dirty="0">
                          <a:solidFill>
                            <a:schemeClr val="tx1"/>
                          </a:solidFill>
                        </a:rPr>
                        <a:t>Accomplishment of Natural</a:t>
                      </a:r>
                      <a:r>
                        <a:rPr lang="en-US" sz="2400" baseline="0" dirty="0">
                          <a:solidFill>
                            <a:schemeClr val="tx1"/>
                          </a:solidFill>
                        </a:rPr>
                        <a:t> Growth</a:t>
                      </a:r>
                      <a:endParaRPr lang="en-US" sz="2400" dirty="0">
                        <a:solidFill>
                          <a:schemeClr val="tx1"/>
                        </a:solidFill>
                      </a:endParaRPr>
                    </a:p>
                  </a:txBody>
                  <a:tcPr/>
                </a:tc>
                <a:extLst>
                  <a:ext uri="{0D108BD9-81ED-4DB2-BD59-A6C34878D82A}">
                    <a16:rowId xmlns:a16="http://schemas.microsoft.com/office/drawing/2014/main" val="10000"/>
                  </a:ext>
                </a:extLst>
              </a:tr>
              <a:tr h="1068299">
                <a:tc>
                  <a:txBody>
                    <a:bodyPr/>
                    <a:lstStyle/>
                    <a:p>
                      <a:r>
                        <a:rPr lang="en-US" sz="2200" dirty="0"/>
                        <a:t>Key</a:t>
                      </a:r>
                      <a:r>
                        <a:rPr lang="en-US" sz="2200" baseline="0" dirty="0"/>
                        <a:t> Elements</a:t>
                      </a:r>
                      <a:endParaRPr lang="en-US" sz="2200" dirty="0"/>
                    </a:p>
                  </a:txBody>
                  <a:tcPr/>
                </a:tc>
                <a:tc>
                  <a:txBody>
                    <a:bodyPr/>
                    <a:lstStyle/>
                    <a:p>
                      <a:r>
                        <a:rPr lang="en-US" sz="2200" dirty="0"/>
                        <a:t>Parent actively fosters</a:t>
                      </a:r>
                      <a:r>
                        <a:rPr lang="en-US" sz="2200" baseline="0" dirty="0"/>
                        <a:t> and assesses child’s talents, opinions, and skills</a:t>
                      </a:r>
                      <a:endParaRPr lang="en-US" sz="2200" dirty="0"/>
                    </a:p>
                  </a:txBody>
                  <a:tcPr/>
                </a:tc>
                <a:tc>
                  <a:txBody>
                    <a:bodyPr/>
                    <a:lstStyle/>
                    <a:p>
                      <a:r>
                        <a:rPr lang="en-US" sz="2200" dirty="0"/>
                        <a:t>Parent cares</a:t>
                      </a:r>
                      <a:r>
                        <a:rPr lang="en-US" sz="2200" baseline="0" dirty="0"/>
                        <a:t> for child and allows child to grow</a:t>
                      </a:r>
                      <a:endParaRPr lang="en-US" sz="2200" dirty="0"/>
                    </a:p>
                  </a:txBody>
                  <a:tcPr/>
                </a:tc>
                <a:extLst>
                  <a:ext uri="{0D108BD9-81ED-4DB2-BD59-A6C34878D82A}">
                    <a16:rowId xmlns:a16="http://schemas.microsoft.com/office/drawing/2014/main" val="10001"/>
                  </a:ext>
                </a:extLst>
              </a:tr>
              <a:tr h="1068299">
                <a:tc>
                  <a:txBody>
                    <a:bodyPr/>
                    <a:lstStyle/>
                    <a:p>
                      <a:r>
                        <a:rPr lang="en-US" sz="2200" dirty="0"/>
                        <a:t>Organization of Daily Life</a:t>
                      </a:r>
                    </a:p>
                  </a:txBody>
                  <a:tcPr/>
                </a:tc>
                <a:tc>
                  <a:txBody>
                    <a:bodyPr/>
                    <a:lstStyle/>
                    <a:p>
                      <a:r>
                        <a:rPr lang="en-US" sz="2200" dirty="0"/>
                        <a:t>Multiple child leisure</a:t>
                      </a:r>
                      <a:r>
                        <a:rPr lang="en-US" sz="2200" baseline="0" dirty="0"/>
                        <a:t> activities orchestrated by adults</a:t>
                      </a:r>
                      <a:endParaRPr lang="en-US" sz="2200" dirty="0"/>
                    </a:p>
                  </a:txBody>
                  <a:tcPr/>
                </a:tc>
                <a:tc>
                  <a:txBody>
                    <a:bodyPr/>
                    <a:lstStyle/>
                    <a:p>
                      <a:r>
                        <a:rPr lang="en-US" sz="2200" dirty="0"/>
                        <a:t>Free time, “hanging</a:t>
                      </a:r>
                      <a:r>
                        <a:rPr lang="en-US" sz="2200" baseline="0" dirty="0"/>
                        <a:t> out,” particularly with family and extended family</a:t>
                      </a:r>
                      <a:endParaRPr lang="en-US" sz="2200" dirty="0"/>
                    </a:p>
                  </a:txBody>
                  <a:tcPr/>
                </a:tc>
                <a:extLst>
                  <a:ext uri="{0D108BD9-81ED-4DB2-BD59-A6C34878D82A}">
                    <a16:rowId xmlns:a16="http://schemas.microsoft.com/office/drawing/2014/main" val="10002"/>
                  </a:ext>
                </a:extLst>
              </a:tr>
              <a:tr h="1721148">
                <a:tc>
                  <a:txBody>
                    <a:bodyPr/>
                    <a:lstStyle/>
                    <a:p>
                      <a:r>
                        <a:rPr lang="en-US" sz="2200" dirty="0"/>
                        <a:t>Language</a:t>
                      </a:r>
                      <a:r>
                        <a:rPr lang="en-US" sz="2200" baseline="0" dirty="0"/>
                        <a:t> Use</a:t>
                      </a:r>
                      <a:endParaRPr lang="en-US" sz="2200" dirty="0"/>
                    </a:p>
                  </a:txBody>
                  <a:tcPr/>
                </a:tc>
                <a:tc>
                  <a:txBody>
                    <a:bodyPr/>
                    <a:lstStyle/>
                    <a:p>
                      <a:r>
                        <a:rPr lang="en-US" sz="2200" dirty="0"/>
                        <a:t>Reasoning/directives</a:t>
                      </a:r>
                    </a:p>
                    <a:p>
                      <a:r>
                        <a:rPr lang="en-US" sz="2200" dirty="0"/>
                        <a:t>Child</a:t>
                      </a:r>
                      <a:r>
                        <a:rPr lang="en-US" sz="2200" baseline="0" dirty="0"/>
                        <a:t> contestations of adult statements</a:t>
                      </a:r>
                    </a:p>
                    <a:p>
                      <a:r>
                        <a:rPr lang="en-US" sz="2200" baseline="0" dirty="0"/>
                        <a:t>Extended negotiations between parents and child</a:t>
                      </a:r>
                      <a:endParaRPr lang="en-US" sz="2200" dirty="0"/>
                    </a:p>
                  </a:txBody>
                  <a:tcPr/>
                </a:tc>
                <a:tc>
                  <a:txBody>
                    <a:bodyPr/>
                    <a:lstStyle/>
                    <a:p>
                      <a:r>
                        <a:rPr lang="en-US" sz="2200" dirty="0"/>
                        <a:t>Directives</a:t>
                      </a:r>
                    </a:p>
                    <a:p>
                      <a:r>
                        <a:rPr lang="en-US" sz="2200" dirty="0"/>
                        <a:t>Rare</a:t>
                      </a:r>
                      <a:r>
                        <a:rPr lang="en-US" sz="2200" baseline="0" dirty="0"/>
                        <a:t> questioning or challenging of adults by child</a:t>
                      </a:r>
                    </a:p>
                    <a:p>
                      <a:r>
                        <a:rPr lang="en-US" sz="2200" baseline="0" dirty="0"/>
                        <a:t>General acceptance by child of adult directives</a:t>
                      </a:r>
                      <a:endParaRPr lang="en-US" sz="2200" dirty="0"/>
                    </a:p>
                  </a:txBody>
                  <a:tcPr/>
                </a:tc>
                <a:extLst>
                  <a:ext uri="{0D108BD9-81ED-4DB2-BD59-A6C34878D82A}">
                    <a16:rowId xmlns:a16="http://schemas.microsoft.com/office/drawing/2014/main" val="10003"/>
                  </a:ext>
                </a:extLst>
              </a:tr>
              <a:tr h="1978778">
                <a:tc>
                  <a:txBody>
                    <a:bodyPr/>
                    <a:lstStyle/>
                    <a:p>
                      <a:r>
                        <a:rPr lang="en-US" sz="2200" dirty="0"/>
                        <a:t>Interventions in Institutions</a:t>
                      </a:r>
                    </a:p>
                  </a:txBody>
                  <a:tcPr/>
                </a:tc>
                <a:tc>
                  <a:txBody>
                    <a:bodyPr/>
                    <a:lstStyle/>
                    <a:p>
                      <a:r>
                        <a:rPr lang="en-US" sz="2200" dirty="0"/>
                        <a:t>Criticisms and interventions on behalf of child</a:t>
                      </a:r>
                    </a:p>
                    <a:p>
                      <a:r>
                        <a:rPr lang="en-US" sz="2200" dirty="0"/>
                        <a:t>Training of child to take on</a:t>
                      </a:r>
                      <a:r>
                        <a:rPr lang="en-US" sz="2200" baseline="0" dirty="0"/>
                        <a:t> this role</a:t>
                      </a:r>
                      <a:endParaRPr lang="en-US" sz="2200" dirty="0"/>
                    </a:p>
                  </a:txBody>
                  <a:tcPr/>
                </a:tc>
                <a:tc>
                  <a:txBody>
                    <a:bodyPr/>
                    <a:lstStyle/>
                    <a:p>
                      <a:r>
                        <a:rPr lang="en-US" sz="2200" dirty="0"/>
                        <a:t>Dependence on institutions</a:t>
                      </a:r>
                    </a:p>
                    <a:p>
                      <a:r>
                        <a:rPr lang="en-US" sz="2200" dirty="0"/>
                        <a:t>Sense</a:t>
                      </a:r>
                      <a:r>
                        <a:rPr lang="en-US" sz="2200" baseline="0" dirty="0"/>
                        <a:t> of powerlessness and frustration</a:t>
                      </a:r>
                    </a:p>
                    <a:p>
                      <a:r>
                        <a:rPr lang="en-US" sz="2200" baseline="0" dirty="0"/>
                        <a:t>Conflict between child-rearing practices at home and at school</a:t>
                      </a:r>
                      <a:endParaRPr lang="en-US" sz="22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126204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0049" y="128393"/>
            <a:ext cx="8611644" cy="886216"/>
          </a:xfrm>
        </p:spPr>
        <p:txBody>
          <a:bodyPr>
            <a:normAutofit/>
          </a:bodyPr>
          <a:lstStyle/>
          <a:p>
            <a:r>
              <a:rPr lang="en-US" sz="4200" dirty="0">
                <a:solidFill>
                  <a:schemeClr val="tx1"/>
                </a:solidFill>
                <a:latin typeface="Cambria" panose="02040503050406030204" pitchFamily="18" charset="0"/>
              </a:rPr>
              <a:t>Organization of Daily Life</a:t>
            </a:r>
          </a:p>
        </p:txBody>
      </p:sp>
      <p:sp>
        <p:nvSpPr>
          <p:cNvPr id="3" name="Content Placeholder 2"/>
          <p:cNvSpPr>
            <a:spLocks noGrp="1"/>
          </p:cNvSpPr>
          <p:nvPr>
            <p:ph sz="half" idx="1"/>
          </p:nvPr>
        </p:nvSpPr>
        <p:spPr>
          <a:xfrm>
            <a:off x="385011" y="1235242"/>
            <a:ext cx="5630778" cy="5394158"/>
          </a:xfrm>
        </p:spPr>
        <p:txBody>
          <a:bodyPr>
            <a:noAutofit/>
          </a:bodyPr>
          <a:lstStyle/>
          <a:p>
            <a:pPr marL="9525" indent="0">
              <a:buNone/>
            </a:pPr>
            <a:r>
              <a:rPr lang="en-US" sz="2400" b="1" dirty="0"/>
              <a:t>Middle class kids (Garrett, Alexander)</a:t>
            </a:r>
          </a:p>
          <a:p>
            <a:pPr marL="9525" indent="0">
              <a:buNone/>
            </a:pPr>
            <a:endParaRPr lang="en-US" sz="1200" dirty="0"/>
          </a:p>
          <a:p>
            <a:pPr marL="466725"/>
            <a:r>
              <a:rPr lang="en-US" sz="2400" dirty="0"/>
              <a:t>Mentally tough</a:t>
            </a:r>
          </a:p>
          <a:p>
            <a:pPr marL="466725"/>
            <a:r>
              <a:rPr lang="en-US" sz="2400" dirty="0"/>
              <a:t>Self-confidence</a:t>
            </a:r>
          </a:p>
          <a:p>
            <a:pPr marL="466725"/>
            <a:r>
              <a:rPr lang="en-US" sz="2400" dirty="0"/>
              <a:t>Team player</a:t>
            </a:r>
          </a:p>
          <a:p>
            <a:pPr marL="466725"/>
            <a:r>
              <a:rPr lang="en-US" sz="2400" dirty="0"/>
              <a:t>Comfortable interacting with different adults</a:t>
            </a:r>
          </a:p>
          <a:p>
            <a:pPr marL="466725"/>
            <a:r>
              <a:rPr lang="en-US" sz="2400" dirty="0"/>
              <a:t>Maturity, poise</a:t>
            </a:r>
          </a:p>
          <a:p>
            <a:pPr marL="466725"/>
            <a:r>
              <a:rPr lang="en-US" sz="2400" dirty="0"/>
              <a:t>Discipline</a:t>
            </a:r>
          </a:p>
          <a:p>
            <a:pPr marL="466725"/>
            <a:r>
              <a:rPr lang="en-US" sz="2400" dirty="0"/>
              <a:t>Performing in public</a:t>
            </a:r>
          </a:p>
          <a:p>
            <a:pPr marL="466725"/>
            <a:r>
              <a:rPr lang="en-US" sz="2400" dirty="0"/>
              <a:t>How to win and lose</a:t>
            </a:r>
          </a:p>
        </p:txBody>
      </p:sp>
      <p:sp>
        <p:nvSpPr>
          <p:cNvPr id="7" name="Content Placeholder 6"/>
          <p:cNvSpPr>
            <a:spLocks noGrp="1"/>
          </p:cNvSpPr>
          <p:nvPr>
            <p:ph sz="half" idx="2"/>
          </p:nvPr>
        </p:nvSpPr>
        <p:spPr>
          <a:xfrm>
            <a:off x="6128084" y="1235242"/>
            <a:ext cx="5791199" cy="5394158"/>
          </a:xfrm>
        </p:spPr>
        <p:txBody>
          <a:bodyPr>
            <a:normAutofit/>
          </a:bodyPr>
          <a:lstStyle/>
          <a:p>
            <a:pPr marL="9525" indent="0">
              <a:buNone/>
            </a:pPr>
            <a:r>
              <a:rPr lang="en-US" sz="2400" b="1" dirty="0"/>
              <a:t>Working class &amp; poor kids (</a:t>
            </a:r>
            <a:r>
              <a:rPr lang="en-US" sz="2400" b="1" dirty="0" err="1"/>
              <a:t>Tyrec</a:t>
            </a:r>
            <a:r>
              <a:rPr lang="en-US" sz="2400" b="1" dirty="0"/>
              <a:t>, Harold)</a:t>
            </a:r>
          </a:p>
          <a:p>
            <a:pPr marL="9525" indent="0">
              <a:buNone/>
            </a:pPr>
            <a:endParaRPr lang="en-US" sz="1200" dirty="0"/>
          </a:p>
          <a:p>
            <a:pPr marL="466725"/>
            <a:r>
              <a:rPr lang="en-US" sz="2400" dirty="0"/>
              <a:t>Negotiating relationships with other peers, younger and older</a:t>
            </a:r>
          </a:p>
          <a:p>
            <a:pPr marL="466725"/>
            <a:r>
              <a:rPr lang="en-US" sz="2400" dirty="0"/>
              <a:t>Conflict mediation among peers</a:t>
            </a:r>
          </a:p>
          <a:p>
            <a:pPr marL="466725"/>
            <a:r>
              <a:rPr lang="en-US" sz="2400" dirty="0"/>
              <a:t>Personal responsibility</a:t>
            </a:r>
          </a:p>
          <a:p>
            <a:pPr marL="466725"/>
            <a:r>
              <a:rPr lang="en-US" sz="2400" dirty="0"/>
              <a:t>Independence</a:t>
            </a:r>
          </a:p>
          <a:p>
            <a:pPr marL="466725"/>
            <a:r>
              <a:rPr lang="en-US" sz="2400" dirty="0"/>
              <a:t>Freedom to be creative</a:t>
            </a:r>
          </a:p>
          <a:p>
            <a:pPr marL="466725"/>
            <a:r>
              <a:rPr lang="en-US" sz="2400" dirty="0"/>
              <a:t>Resourcefulness</a:t>
            </a:r>
          </a:p>
          <a:p>
            <a:endParaRPr lang="en-US" dirty="0"/>
          </a:p>
        </p:txBody>
      </p:sp>
    </p:spTree>
    <p:extLst>
      <p:ext uri="{BB962C8B-B14F-4D97-AF65-F5344CB8AC3E}">
        <p14:creationId xmlns:p14="http://schemas.microsoft.com/office/powerpoint/2010/main" val="2653475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4425" y="125261"/>
            <a:ext cx="7620000" cy="1143000"/>
          </a:xfrm>
        </p:spPr>
        <p:txBody>
          <a:bodyPr>
            <a:normAutofit/>
          </a:bodyPr>
          <a:lstStyle/>
          <a:p>
            <a:r>
              <a:rPr lang="en-US" sz="4400" dirty="0">
                <a:solidFill>
                  <a:schemeClr val="tx1"/>
                </a:solidFill>
                <a:latin typeface="Cambria" panose="02040503050406030204" pitchFamily="18" charset="0"/>
              </a:rPr>
              <a:t>Language Use</a:t>
            </a:r>
          </a:p>
        </p:txBody>
      </p:sp>
      <p:sp>
        <p:nvSpPr>
          <p:cNvPr id="3" name="Content Placeholder 2"/>
          <p:cNvSpPr>
            <a:spLocks noGrp="1"/>
          </p:cNvSpPr>
          <p:nvPr>
            <p:ph sz="half" idx="1"/>
          </p:nvPr>
        </p:nvSpPr>
        <p:spPr>
          <a:xfrm>
            <a:off x="304800" y="1371600"/>
            <a:ext cx="5085347" cy="5105400"/>
          </a:xfrm>
        </p:spPr>
        <p:txBody>
          <a:bodyPr>
            <a:normAutofit/>
          </a:bodyPr>
          <a:lstStyle/>
          <a:p>
            <a:pPr marL="9525" indent="0">
              <a:buNone/>
            </a:pPr>
            <a:r>
              <a:rPr lang="en-US" sz="2400" b="1" dirty="0"/>
              <a:t>Middle class kids (Alexander)</a:t>
            </a:r>
          </a:p>
          <a:p>
            <a:pPr marL="9525" indent="0">
              <a:buNone/>
            </a:pPr>
            <a:endParaRPr lang="en-US" sz="2400" dirty="0"/>
          </a:p>
          <a:p>
            <a:pPr marL="466725"/>
            <a:r>
              <a:rPr lang="en-US" sz="2400" dirty="0"/>
              <a:t>Mom’s everyday conversations develop Alexander’s verbal skills – summarizing, highlight important details, clarify information</a:t>
            </a:r>
          </a:p>
          <a:p>
            <a:pPr marL="466725"/>
            <a:endParaRPr lang="en-US" sz="2400" dirty="0"/>
          </a:p>
          <a:p>
            <a:pPr marL="466725"/>
            <a:r>
              <a:rPr lang="en-US" sz="2400" dirty="0"/>
              <a:t>Using reasoning to negotiate parents’ rules or requests</a:t>
            </a:r>
          </a:p>
        </p:txBody>
      </p:sp>
      <p:sp>
        <p:nvSpPr>
          <p:cNvPr id="7" name="Content Placeholder 6"/>
          <p:cNvSpPr>
            <a:spLocks noGrp="1"/>
          </p:cNvSpPr>
          <p:nvPr>
            <p:ph sz="half" idx="2"/>
          </p:nvPr>
        </p:nvSpPr>
        <p:spPr>
          <a:xfrm>
            <a:off x="5614737" y="1371600"/>
            <a:ext cx="5823284" cy="5105400"/>
          </a:xfrm>
        </p:spPr>
        <p:txBody>
          <a:bodyPr>
            <a:noAutofit/>
          </a:bodyPr>
          <a:lstStyle/>
          <a:p>
            <a:pPr marL="9525" indent="0">
              <a:buNone/>
            </a:pPr>
            <a:r>
              <a:rPr lang="en-US" sz="2400" b="1" dirty="0"/>
              <a:t>Working class &amp; poor kids (Harold)</a:t>
            </a:r>
          </a:p>
          <a:p>
            <a:pPr marL="9525" indent="0">
              <a:buNone/>
            </a:pPr>
            <a:endParaRPr lang="en-US" sz="2400" dirty="0"/>
          </a:p>
          <a:p>
            <a:pPr marL="466725"/>
            <a:r>
              <a:rPr lang="en-US" sz="2400" dirty="0"/>
              <a:t>Conversations among the family are not as frequent and are typically shorter than in middle class homes</a:t>
            </a:r>
          </a:p>
          <a:p>
            <a:pPr marL="466725"/>
            <a:endParaRPr lang="en-US" sz="2400" dirty="0"/>
          </a:p>
          <a:p>
            <a:pPr marL="466725"/>
            <a:r>
              <a:rPr lang="en-US" sz="2400" dirty="0"/>
              <a:t>No “word play” with parents or negotiating</a:t>
            </a:r>
          </a:p>
          <a:p>
            <a:pPr marL="466725"/>
            <a:endParaRPr lang="en-US" sz="2400" dirty="0"/>
          </a:p>
          <a:p>
            <a:pPr marL="466725"/>
            <a:r>
              <a:rPr lang="en-US" sz="2400" dirty="0"/>
              <a:t>Language is free-flowing with peers</a:t>
            </a:r>
          </a:p>
        </p:txBody>
      </p:sp>
    </p:spTree>
    <p:extLst>
      <p:ext uri="{BB962C8B-B14F-4D97-AF65-F5344CB8AC3E}">
        <p14:creationId xmlns:p14="http://schemas.microsoft.com/office/powerpoint/2010/main" val="1881970493"/>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660</TotalTime>
  <Words>1279</Words>
  <Application>Microsoft Office PowerPoint</Application>
  <PresentationFormat>Widescreen</PresentationFormat>
  <Paragraphs>139</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Cambria</vt:lpstr>
      <vt:lpstr>Trebuchet MS</vt:lpstr>
      <vt:lpstr>Wingdings 3</vt:lpstr>
      <vt:lpstr>Facet</vt:lpstr>
      <vt:lpstr>Economic Approach to Explain Inequality</vt:lpstr>
      <vt:lpstr>Wilcox reading, Differential Socialization in the Classroom: Implications for Equal Opportunity</vt:lpstr>
      <vt:lpstr>Wilcox reading, Differential Socialization in the Classroom: Implications for Equal Opportunity</vt:lpstr>
      <vt:lpstr>Wilcox reading, Differential Socialization in the Classroom: Implications for Equal Opportunity</vt:lpstr>
      <vt:lpstr>Wilcox reading, Differential Socialization in the Classroom: Implications for Equal Opportunity</vt:lpstr>
      <vt:lpstr>Wilcox reading</vt:lpstr>
      <vt:lpstr> What’s significant about the differences in the control schemes of Smith and Huntington? </vt:lpstr>
      <vt:lpstr>Wilcox reading</vt:lpstr>
      <vt:lpstr>Wilcox reading</vt:lpstr>
      <vt:lpstr>PowerPoint Presentation</vt:lpstr>
      <vt:lpstr>Organization of Daily Life</vt:lpstr>
      <vt:lpstr>Language Use</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126</dc:title>
  <dc:creator>HP</dc:creator>
  <cp:lastModifiedBy>zijun wu</cp:lastModifiedBy>
  <cp:revision>29</cp:revision>
  <cp:lastPrinted>2019-01-30T16:43:06Z</cp:lastPrinted>
  <dcterms:created xsi:type="dcterms:W3CDTF">2018-01-29T16:13:00Z</dcterms:created>
  <dcterms:modified xsi:type="dcterms:W3CDTF">2019-02-14T09:43:00Z</dcterms:modified>
</cp:coreProperties>
</file>